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67" r:id="rId4"/>
    <p:sldId id="257" r:id="rId5"/>
    <p:sldId id="290" r:id="rId6"/>
    <p:sldId id="268" r:id="rId7"/>
    <p:sldId id="259" r:id="rId8"/>
    <p:sldId id="261" r:id="rId9"/>
    <p:sldId id="272" r:id="rId10"/>
    <p:sldId id="271" r:id="rId11"/>
    <p:sldId id="273" r:id="rId12"/>
    <p:sldId id="291" r:id="rId13"/>
    <p:sldId id="292" r:id="rId14"/>
    <p:sldId id="293" r:id="rId15"/>
    <p:sldId id="294" r:id="rId16"/>
    <p:sldId id="289" r:id="rId17"/>
    <p:sldId id="275" r:id="rId18"/>
    <p:sldId id="295" r:id="rId19"/>
    <p:sldId id="280" r:id="rId20"/>
    <p:sldId id="28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2" autoAdjust="0"/>
    <p:restoredTop sz="94655" autoAdjust="0"/>
  </p:normalViewPr>
  <p:slideViewPr>
    <p:cSldViewPr snapToGrid="0">
      <p:cViewPr varScale="1">
        <p:scale>
          <a:sx n="58" d="100"/>
          <a:sy n="58" d="100"/>
        </p:scale>
        <p:origin x="84" y="10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4C803C-921B-46E4-A9DE-EBB5C17A9D65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A1FBA629-9699-4F23-9541-B015FF678851}">
      <dgm:prSet phldrT="[Text]"/>
      <dgm:spPr/>
      <dgm:t>
        <a:bodyPr/>
        <a:lstStyle/>
        <a:p>
          <a:r>
            <a:rPr lang="en-GB" u="sng" dirty="0"/>
            <a:t>Stage 1</a:t>
          </a:r>
        </a:p>
        <a:p>
          <a:r>
            <a:rPr lang="en-GB" dirty="0"/>
            <a:t>EEG Signal Capture</a:t>
          </a:r>
        </a:p>
      </dgm:t>
    </dgm:pt>
    <dgm:pt modelId="{DBB4F597-EA12-418B-BEAD-CB33D038E783}" type="parTrans" cxnId="{17F459EF-72F8-4103-B663-382900799393}">
      <dgm:prSet/>
      <dgm:spPr/>
      <dgm:t>
        <a:bodyPr/>
        <a:lstStyle/>
        <a:p>
          <a:endParaRPr lang="en-GB"/>
        </a:p>
      </dgm:t>
    </dgm:pt>
    <dgm:pt modelId="{71142530-FF7D-4234-9FDF-9CE52231C97E}" type="sibTrans" cxnId="{17F459EF-72F8-4103-B663-382900799393}">
      <dgm:prSet/>
      <dgm:spPr/>
      <dgm:t>
        <a:bodyPr/>
        <a:lstStyle/>
        <a:p>
          <a:endParaRPr lang="en-GB"/>
        </a:p>
      </dgm:t>
    </dgm:pt>
    <dgm:pt modelId="{D8CFF9A5-33C7-4F54-880A-7F9FF2A4BE6B}">
      <dgm:prSet phldrT="[Text]"/>
      <dgm:spPr/>
      <dgm:t>
        <a:bodyPr/>
        <a:lstStyle/>
        <a:p>
          <a:r>
            <a:rPr lang="en-GB" u="sng" dirty="0"/>
            <a:t>Stage 2</a:t>
          </a:r>
        </a:p>
        <a:p>
          <a:r>
            <a:rPr lang="en-GB" u="none" dirty="0"/>
            <a:t>Pre-processing</a:t>
          </a:r>
        </a:p>
      </dgm:t>
    </dgm:pt>
    <dgm:pt modelId="{20648A28-3753-4A3A-B955-7D1C65D6DAF1}" type="parTrans" cxnId="{9F6785DE-8C87-4A64-B27A-DCA8027ADD4C}">
      <dgm:prSet/>
      <dgm:spPr/>
      <dgm:t>
        <a:bodyPr/>
        <a:lstStyle/>
        <a:p>
          <a:endParaRPr lang="en-GB"/>
        </a:p>
      </dgm:t>
    </dgm:pt>
    <dgm:pt modelId="{4FCC1126-EF20-4FA6-A8C7-60C49F3FC364}" type="sibTrans" cxnId="{9F6785DE-8C87-4A64-B27A-DCA8027ADD4C}">
      <dgm:prSet/>
      <dgm:spPr/>
      <dgm:t>
        <a:bodyPr/>
        <a:lstStyle/>
        <a:p>
          <a:endParaRPr lang="en-GB"/>
        </a:p>
      </dgm:t>
    </dgm:pt>
    <dgm:pt modelId="{A1CA758D-F4E3-4534-8EDB-08896A0B3730}">
      <dgm:prSet phldrT="[Text]"/>
      <dgm:spPr/>
      <dgm:t>
        <a:bodyPr/>
        <a:lstStyle/>
        <a:p>
          <a:r>
            <a:rPr lang="en-GB" dirty="0"/>
            <a:t>Stage 3</a:t>
          </a:r>
        </a:p>
        <a:p>
          <a:r>
            <a:rPr lang="en-GB" dirty="0"/>
            <a:t>Statistical Analysis</a:t>
          </a:r>
        </a:p>
      </dgm:t>
    </dgm:pt>
    <dgm:pt modelId="{FB722275-F491-4C65-92D7-2BD5E30D87E7}" type="parTrans" cxnId="{F5519550-D467-4DEF-B97A-DCD278EB502C}">
      <dgm:prSet/>
      <dgm:spPr/>
      <dgm:t>
        <a:bodyPr/>
        <a:lstStyle/>
        <a:p>
          <a:endParaRPr lang="en-GB"/>
        </a:p>
      </dgm:t>
    </dgm:pt>
    <dgm:pt modelId="{D0A1085F-0BEA-4AFD-9B5F-055122010F6C}" type="sibTrans" cxnId="{F5519550-D467-4DEF-B97A-DCD278EB502C}">
      <dgm:prSet/>
      <dgm:spPr/>
      <dgm:t>
        <a:bodyPr/>
        <a:lstStyle/>
        <a:p>
          <a:endParaRPr lang="en-GB"/>
        </a:p>
      </dgm:t>
    </dgm:pt>
    <dgm:pt modelId="{379AD89C-6872-4B26-A7B6-151867A1A37F}" type="pres">
      <dgm:prSet presAssocID="{7E4C803C-921B-46E4-A9DE-EBB5C17A9D65}" presName="Name0" presStyleCnt="0">
        <dgm:presLayoutVars>
          <dgm:dir/>
          <dgm:resizeHandles val="exact"/>
        </dgm:presLayoutVars>
      </dgm:prSet>
      <dgm:spPr/>
    </dgm:pt>
    <dgm:pt modelId="{9D5C38C4-9105-4F8D-AFF0-A8CF90A6FABC}" type="pres">
      <dgm:prSet presAssocID="{A1FBA629-9699-4F23-9541-B015FF678851}" presName="node" presStyleLbl="node1" presStyleIdx="0" presStyleCnt="3" custLinFactNeighborX="-22540" custLinFactNeighborY="0">
        <dgm:presLayoutVars>
          <dgm:bulletEnabled val="1"/>
        </dgm:presLayoutVars>
      </dgm:prSet>
      <dgm:spPr/>
    </dgm:pt>
    <dgm:pt modelId="{DE289BCE-B8F8-4CC1-BDB3-10D30952FE3B}" type="pres">
      <dgm:prSet presAssocID="{71142530-FF7D-4234-9FDF-9CE52231C97E}" presName="sibTrans" presStyleLbl="sibTrans2D1" presStyleIdx="0" presStyleCnt="2"/>
      <dgm:spPr/>
    </dgm:pt>
    <dgm:pt modelId="{9A5C9E50-6E8A-408F-96EB-328254F03C75}" type="pres">
      <dgm:prSet presAssocID="{71142530-FF7D-4234-9FDF-9CE52231C97E}" presName="connectorText" presStyleLbl="sibTrans2D1" presStyleIdx="0" presStyleCnt="2"/>
      <dgm:spPr/>
    </dgm:pt>
    <dgm:pt modelId="{CA1CB7E2-A6AD-49C2-BBFE-1E5D3B59A80A}" type="pres">
      <dgm:prSet presAssocID="{D8CFF9A5-33C7-4F54-880A-7F9FF2A4BE6B}" presName="node" presStyleLbl="node1" presStyleIdx="1" presStyleCnt="3">
        <dgm:presLayoutVars>
          <dgm:bulletEnabled val="1"/>
        </dgm:presLayoutVars>
      </dgm:prSet>
      <dgm:spPr/>
    </dgm:pt>
    <dgm:pt modelId="{91610DED-FD89-47D3-B5F0-E904434A04E9}" type="pres">
      <dgm:prSet presAssocID="{4FCC1126-EF20-4FA6-A8C7-60C49F3FC364}" presName="sibTrans" presStyleLbl="sibTrans2D1" presStyleIdx="1" presStyleCnt="2"/>
      <dgm:spPr/>
    </dgm:pt>
    <dgm:pt modelId="{A5980C89-CDD8-4A05-9EAA-36A7AB7422F5}" type="pres">
      <dgm:prSet presAssocID="{4FCC1126-EF20-4FA6-A8C7-60C49F3FC364}" presName="connectorText" presStyleLbl="sibTrans2D1" presStyleIdx="1" presStyleCnt="2"/>
      <dgm:spPr/>
    </dgm:pt>
    <dgm:pt modelId="{32591796-18D3-4A95-AA86-FB36D4506DA9}" type="pres">
      <dgm:prSet presAssocID="{A1CA758D-F4E3-4534-8EDB-08896A0B3730}" presName="node" presStyleLbl="node1" presStyleIdx="2" presStyleCnt="3">
        <dgm:presLayoutVars>
          <dgm:bulletEnabled val="1"/>
        </dgm:presLayoutVars>
      </dgm:prSet>
      <dgm:spPr/>
    </dgm:pt>
  </dgm:ptLst>
  <dgm:cxnLst>
    <dgm:cxn modelId="{3636A204-5152-42B4-93F9-9B24583A6A9D}" type="presOf" srcId="{7E4C803C-921B-46E4-A9DE-EBB5C17A9D65}" destId="{379AD89C-6872-4B26-A7B6-151867A1A37F}" srcOrd="0" destOrd="0" presId="urn:microsoft.com/office/officeart/2005/8/layout/process1"/>
    <dgm:cxn modelId="{87664B63-B3A0-423A-9E06-16138A6662D2}" type="presOf" srcId="{4FCC1126-EF20-4FA6-A8C7-60C49F3FC364}" destId="{91610DED-FD89-47D3-B5F0-E904434A04E9}" srcOrd="0" destOrd="0" presId="urn:microsoft.com/office/officeart/2005/8/layout/process1"/>
    <dgm:cxn modelId="{F5519550-D467-4DEF-B97A-DCD278EB502C}" srcId="{7E4C803C-921B-46E4-A9DE-EBB5C17A9D65}" destId="{A1CA758D-F4E3-4534-8EDB-08896A0B3730}" srcOrd="2" destOrd="0" parTransId="{FB722275-F491-4C65-92D7-2BD5E30D87E7}" sibTransId="{D0A1085F-0BEA-4AFD-9B5F-055122010F6C}"/>
    <dgm:cxn modelId="{13A57076-C3F4-4A61-80FC-1B14195186C0}" type="presOf" srcId="{71142530-FF7D-4234-9FDF-9CE52231C97E}" destId="{9A5C9E50-6E8A-408F-96EB-328254F03C75}" srcOrd="1" destOrd="0" presId="urn:microsoft.com/office/officeart/2005/8/layout/process1"/>
    <dgm:cxn modelId="{7C981A57-B710-4CC7-BEE8-456622E59E16}" type="presOf" srcId="{71142530-FF7D-4234-9FDF-9CE52231C97E}" destId="{DE289BCE-B8F8-4CC1-BDB3-10D30952FE3B}" srcOrd="0" destOrd="0" presId="urn:microsoft.com/office/officeart/2005/8/layout/process1"/>
    <dgm:cxn modelId="{21B78A99-A2C3-4EFF-81A8-00EE58DC0B2A}" type="presOf" srcId="{A1FBA629-9699-4F23-9541-B015FF678851}" destId="{9D5C38C4-9105-4F8D-AFF0-A8CF90A6FABC}" srcOrd="0" destOrd="0" presId="urn:microsoft.com/office/officeart/2005/8/layout/process1"/>
    <dgm:cxn modelId="{558EA1AD-1685-4FAF-8772-C383070D52B1}" type="presOf" srcId="{A1CA758D-F4E3-4534-8EDB-08896A0B3730}" destId="{32591796-18D3-4A95-AA86-FB36D4506DA9}" srcOrd="0" destOrd="0" presId="urn:microsoft.com/office/officeart/2005/8/layout/process1"/>
    <dgm:cxn modelId="{C66D4DC5-EA0F-4390-94B6-01CC7A2E2EE3}" type="presOf" srcId="{4FCC1126-EF20-4FA6-A8C7-60C49F3FC364}" destId="{A5980C89-CDD8-4A05-9EAA-36A7AB7422F5}" srcOrd="1" destOrd="0" presId="urn:microsoft.com/office/officeart/2005/8/layout/process1"/>
    <dgm:cxn modelId="{192019C6-EA95-42B2-AAF0-D06FD27577E1}" type="presOf" srcId="{D8CFF9A5-33C7-4F54-880A-7F9FF2A4BE6B}" destId="{CA1CB7E2-A6AD-49C2-BBFE-1E5D3B59A80A}" srcOrd="0" destOrd="0" presId="urn:microsoft.com/office/officeart/2005/8/layout/process1"/>
    <dgm:cxn modelId="{9F6785DE-8C87-4A64-B27A-DCA8027ADD4C}" srcId="{7E4C803C-921B-46E4-A9DE-EBB5C17A9D65}" destId="{D8CFF9A5-33C7-4F54-880A-7F9FF2A4BE6B}" srcOrd="1" destOrd="0" parTransId="{20648A28-3753-4A3A-B955-7D1C65D6DAF1}" sibTransId="{4FCC1126-EF20-4FA6-A8C7-60C49F3FC364}"/>
    <dgm:cxn modelId="{17F459EF-72F8-4103-B663-382900799393}" srcId="{7E4C803C-921B-46E4-A9DE-EBB5C17A9D65}" destId="{A1FBA629-9699-4F23-9541-B015FF678851}" srcOrd="0" destOrd="0" parTransId="{DBB4F597-EA12-418B-BEAD-CB33D038E783}" sibTransId="{71142530-FF7D-4234-9FDF-9CE52231C97E}"/>
    <dgm:cxn modelId="{AA8127EB-EB30-4DB8-8B48-2F5299156BE9}" type="presParOf" srcId="{379AD89C-6872-4B26-A7B6-151867A1A37F}" destId="{9D5C38C4-9105-4F8D-AFF0-A8CF90A6FABC}" srcOrd="0" destOrd="0" presId="urn:microsoft.com/office/officeart/2005/8/layout/process1"/>
    <dgm:cxn modelId="{AD0602A5-8698-4F90-87E5-40501F051E21}" type="presParOf" srcId="{379AD89C-6872-4B26-A7B6-151867A1A37F}" destId="{DE289BCE-B8F8-4CC1-BDB3-10D30952FE3B}" srcOrd="1" destOrd="0" presId="urn:microsoft.com/office/officeart/2005/8/layout/process1"/>
    <dgm:cxn modelId="{F89718AA-80AD-4A5A-B51D-6603F11E4663}" type="presParOf" srcId="{DE289BCE-B8F8-4CC1-BDB3-10D30952FE3B}" destId="{9A5C9E50-6E8A-408F-96EB-328254F03C75}" srcOrd="0" destOrd="0" presId="urn:microsoft.com/office/officeart/2005/8/layout/process1"/>
    <dgm:cxn modelId="{F8DFA6A1-9C34-4A8F-A14C-7E2BEF074C80}" type="presParOf" srcId="{379AD89C-6872-4B26-A7B6-151867A1A37F}" destId="{CA1CB7E2-A6AD-49C2-BBFE-1E5D3B59A80A}" srcOrd="2" destOrd="0" presId="urn:microsoft.com/office/officeart/2005/8/layout/process1"/>
    <dgm:cxn modelId="{1D909BC6-0650-4FDB-82B4-3416C111E924}" type="presParOf" srcId="{379AD89C-6872-4B26-A7B6-151867A1A37F}" destId="{91610DED-FD89-47D3-B5F0-E904434A04E9}" srcOrd="3" destOrd="0" presId="urn:microsoft.com/office/officeart/2005/8/layout/process1"/>
    <dgm:cxn modelId="{0ABACB87-8F96-4003-B0FF-FDE82AE6F4C8}" type="presParOf" srcId="{91610DED-FD89-47D3-B5F0-E904434A04E9}" destId="{A5980C89-CDD8-4A05-9EAA-36A7AB7422F5}" srcOrd="0" destOrd="0" presId="urn:microsoft.com/office/officeart/2005/8/layout/process1"/>
    <dgm:cxn modelId="{290794F7-87A6-48B7-BED9-EF2957FEA565}" type="presParOf" srcId="{379AD89C-6872-4B26-A7B6-151867A1A37F}" destId="{32591796-18D3-4A95-AA86-FB36D4506DA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C38C4-9105-4F8D-AFF0-A8CF90A6FABC}">
      <dsp:nvSpPr>
        <dsp:cNvPr id="0" name=""/>
        <dsp:cNvSpPr/>
      </dsp:nvSpPr>
      <dsp:spPr>
        <a:xfrm>
          <a:off x="0" y="2149818"/>
          <a:ext cx="3046856" cy="18281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u="sng" kern="1200" dirty="0"/>
            <a:t>Stage 1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EEG Signal Capture</a:t>
          </a:r>
        </a:p>
      </dsp:txBody>
      <dsp:txXfrm>
        <a:off x="53544" y="2203362"/>
        <a:ext cx="2939768" cy="1721025"/>
      </dsp:txXfrm>
    </dsp:sp>
    <dsp:sp modelId="{DE289BCE-B8F8-4CC1-BDB3-10D30952FE3B}">
      <dsp:nvSpPr>
        <dsp:cNvPr id="0" name=""/>
        <dsp:cNvSpPr/>
      </dsp:nvSpPr>
      <dsp:spPr>
        <a:xfrm>
          <a:off x="3354090" y="2686064"/>
          <a:ext cx="651336" cy="755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>
        <a:off x="3354090" y="2837188"/>
        <a:ext cx="455935" cy="453372"/>
      </dsp:txXfrm>
    </dsp:sp>
    <dsp:sp modelId="{CA1CB7E2-A6AD-49C2-BBFE-1E5D3B59A80A}">
      <dsp:nvSpPr>
        <dsp:cNvPr id="0" name=""/>
        <dsp:cNvSpPr/>
      </dsp:nvSpPr>
      <dsp:spPr>
        <a:xfrm>
          <a:off x="4275793" y="2149818"/>
          <a:ext cx="3046856" cy="1828113"/>
        </a:xfrm>
        <a:prstGeom prst="roundRect">
          <a:avLst>
            <a:gd name="adj" fmla="val 10000"/>
          </a:avLst>
        </a:prstGeom>
        <a:solidFill>
          <a:schemeClr val="accent5">
            <a:hueOff val="1063560"/>
            <a:satOff val="-11946"/>
            <a:lumOff val="-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u="sng" kern="1200" dirty="0"/>
            <a:t>Stage 2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u="none" kern="1200" dirty="0"/>
            <a:t>Pre-processing</a:t>
          </a:r>
        </a:p>
      </dsp:txBody>
      <dsp:txXfrm>
        <a:off x="4329337" y="2203362"/>
        <a:ext cx="2939768" cy="1721025"/>
      </dsp:txXfrm>
    </dsp:sp>
    <dsp:sp modelId="{91610DED-FD89-47D3-B5F0-E904434A04E9}">
      <dsp:nvSpPr>
        <dsp:cNvPr id="0" name=""/>
        <dsp:cNvSpPr/>
      </dsp:nvSpPr>
      <dsp:spPr>
        <a:xfrm>
          <a:off x="7627335" y="2686064"/>
          <a:ext cx="645933" cy="755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>
        <a:off x="7627335" y="2837188"/>
        <a:ext cx="452153" cy="453372"/>
      </dsp:txXfrm>
    </dsp:sp>
    <dsp:sp modelId="{32591796-18D3-4A95-AA86-FB36D4506DA9}">
      <dsp:nvSpPr>
        <dsp:cNvPr id="0" name=""/>
        <dsp:cNvSpPr/>
      </dsp:nvSpPr>
      <dsp:spPr>
        <a:xfrm>
          <a:off x="8541392" y="2149818"/>
          <a:ext cx="3046856" cy="1828113"/>
        </a:xfrm>
        <a:prstGeom prst="roundRect">
          <a:avLst>
            <a:gd name="adj" fmla="val 10000"/>
          </a:avLst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Stage 3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Statistical Analysis</a:t>
          </a:r>
        </a:p>
      </dsp:txBody>
      <dsp:txXfrm>
        <a:off x="8594936" y="2203362"/>
        <a:ext cx="2939768" cy="1721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F2E13-6678-4137-B2DB-76868D02A409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4D1B-37EF-4F10-8361-1A2D95865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467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D4D1B-37EF-4F10-8361-1A2D958659A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778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http://www.fil.ion.ucl.ac.uk/~wpenny/talks/msc-meeg-sources.pdf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D4D1B-37EF-4F10-8361-1A2D958659A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544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N400 is the negative-going peak appeared at around 400 milliseconds post-stimulus onset</a:t>
            </a:r>
          </a:p>
          <a:p>
            <a:r>
              <a:rPr lang="en-GB" dirty="0"/>
              <a:t>Sensor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D4D1B-37EF-4F10-8361-1A2D958659A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678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D4D1B-37EF-4F10-8361-1A2D958659A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265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Small Volume Correction can reduce the number of voxels and control the FWE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D4D1B-37EF-4F10-8361-1A2D958659A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471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Small Volume Correction can reduce the number of voxels and control the FWE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D4D1B-37EF-4F10-8361-1A2D958659A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137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Forward Problem: Cognitive Process to Brain Activity</a:t>
            </a:r>
          </a:p>
          <a:p>
            <a:r>
              <a:rPr lang="en-GB" dirty="0"/>
              <a:t>Inverse Problem: Brain Activity to Cognitive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D4D1B-37EF-4F10-8361-1A2D958659A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991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Don’t remember what are the presented hand posture in the previous slide</a:t>
            </a:r>
          </a:p>
          <a:p>
            <a:r>
              <a:rPr lang="en-GB" dirty="0"/>
              <a:t>But we can still make up our own way to repeat these pattern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D4D1B-37EF-4F10-8361-1A2D958659A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380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D4D1B-37EF-4F10-8361-1A2D958659A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90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D4D1B-37EF-4F10-8361-1A2D958659A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427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0396-7B5C-4020-85C2-13606D5206D4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EA6B-B130-4FFB-8245-8FFC49AD7CE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17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0396-7B5C-4020-85C2-13606D5206D4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EA6B-B130-4FFB-8245-8FFC49AD7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3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0396-7B5C-4020-85C2-13606D5206D4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EA6B-B130-4FFB-8245-8FFC49AD7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2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0396-7B5C-4020-85C2-13606D5206D4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EA6B-B130-4FFB-8245-8FFC49AD7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64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0396-7B5C-4020-85C2-13606D5206D4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EA6B-B130-4FFB-8245-8FFC49AD7CE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3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0396-7B5C-4020-85C2-13606D5206D4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EA6B-B130-4FFB-8245-8FFC49AD7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64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0396-7B5C-4020-85C2-13606D5206D4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EA6B-B130-4FFB-8245-8FFC49AD7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6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0396-7B5C-4020-85C2-13606D5206D4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EA6B-B130-4FFB-8245-8FFC49AD7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212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0396-7B5C-4020-85C2-13606D5206D4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EA6B-B130-4FFB-8245-8FFC49AD7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7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5300396-7B5C-4020-85C2-13606D5206D4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89EA6B-B130-4FFB-8245-8FFC49AD7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54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0396-7B5C-4020-85C2-13606D5206D4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EA6B-B130-4FFB-8245-8FFC49AD7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07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5300396-7B5C-4020-85C2-13606D5206D4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589EA6B-B130-4FFB-8245-8FFC49AD7CE9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11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l.ion.ucl.ac.uk/spm/course/video/#MEEG_Stat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6BD13-CD9A-4770-A9E2-7F5091D44B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000" dirty="0"/>
              <a:t>M/EEG Statistical Analysis &amp; Source Localization</a:t>
            </a:r>
            <a:br>
              <a:rPr lang="en-GB" sz="7000" dirty="0"/>
            </a:br>
            <a:r>
              <a:rPr lang="en-GB" sz="7000" dirty="0"/>
              <a:t>2017-2018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4EA68C-0DE6-4F48-95B2-8CA9DF05AA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Freddy Chiu</a:t>
            </a:r>
          </a:p>
          <a:p>
            <a:r>
              <a:rPr lang="en-GB" dirty="0"/>
              <a:t>Expert:  Professor Gareth </a:t>
            </a:r>
            <a:r>
              <a:rPr lang="en-GB" dirty="0" err="1"/>
              <a:t>barnes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3331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97547-CD5A-4595-ADFC-09398CEFF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Sensor-space Analysis in SPM (II)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E11BC-02E9-485C-9831-53DFE7760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834" y="2191386"/>
            <a:ext cx="634399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“Specify 2</a:t>
            </a:r>
            <a:r>
              <a:rPr lang="en-GB" baseline="30000" dirty="0"/>
              <a:t>nd</a:t>
            </a:r>
            <a:r>
              <a:rPr lang="en-GB" dirty="0"/>
              <a:t> Level”</a:t>
            </a:r>
          </a:p>
          <a:p>
            <a:r>
              <a:rPr lang="en-GB" dirty="0"/>
              <a:t>Perform paired/unpaired t-tests over subjects</a:t>
            </a:r>
          </a:p>
          <a:p>
            <a:r>
              <a:rPr lang="en-GB" dirty="0"/>
              <a:t>If region of interest is priory considered, Small Volume Correction (SVC) will be applied</a:t>
            </a:r>
          </a:p>
          <a:p>
            <a:pPr lvl="1">
              <a:buFontTx/>
              <a:buChar char="-"/>
            </a:pPr>
            <a:r>
              <a:rPr lang="en-GB" dirty="0"/>
              <a:t>Reduce FEW</a:t>
            </a:r>
          </a:p>
          <a:p>
            <a:r>
              <a:rPr lang="en-GB" dirty="0"/>
              <a:t>Then “Estimate”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857A05-4038-4A30-BB45-AB9E93018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907" y="1791393"/>
            <a:ext cx="3745425" cy="442270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1FBB62A-29C5-40A5-830A-2E4B506EB971}"/>
              </a:ext>
            </a:extLst>
          </p:cNvPr>
          <p:cNvSpPr/>
          <p:nvPr/>
        </p:nvSpPr>
        <p:spPr>
          <a:xfrm>
            <a:off x="7806287" y="3896105"/>
            <a:ext cx="1587093" cy="4322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A5D5BD-F015-4D32-AD22-E11DAB0426F4}"/>
              </a:ext>
            </a:extLst>
          </p:cNvPr>
          <p:cNvSpPr/>
          <p:nvPr/>
        </p:nvSpPr>
        <p:spPr>
          <a:xfrm>
            <a:off x="9458619" y="3896104"/>
            <a:ext cx="1625491" cy="4322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62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97547-CD5A-4595-ADFC-09398CEFF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Sensor-space Analysis in SPM (III)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E11BC-02E9-485C-9831-53DFE7760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385" y="2071620"/>
            <a:ext cx="6343996" cy="4351338"/>
          </a:xfrm>
        </p:spPr>
        <p:txBody>
          <a:bodyPr/>
          <a:lstStyle/>
          <a:p>
            <a:r>
              <a:rPr lang="en-GB" dirty="0"/>
              <a:t>“Result”</a:t>
            </a:r>
          </a:p>
          <a:p>
            <a:r>
              <a:rPr lang="en-GB" dirty="0"/>
              <a:t>Perform F-contrast</a:t>
            </a:r>
          </a:p>
          <a:p>
            <a:r>
              <a:rPr lang="en-GB" dirty="0"/>
              <a:t>Set the desired p-value </a:t>
            </a:r>
          </a:p>
          <a:p>
            <a:pPr marL="0" indent="0">
              <a:buNone/>
            </a:pPr>
            <a:r>
              <a:rPr lang="en-GB" dirty="0"/>
              <a:t>   (FWE)</a:t>
            </a:r>
          </a:p>
          <a:p>
            <a:r>
              <a:rPr lang="en-GB" dirty="0"/>
              <a:t>Statistical Graphics</a:t>
            </a:r>
          </a:p>
          <a:p>
            <a:pPr lvl="1"/>
            <a:r>
              <a:rPr lang="en-GB" dirty="0"/>
              <a:t>Location of Maxima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D8877A-C78B-4CCB-ACBA-32E3619A5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262" y="1933327"/>
            <a:ext cx="3435985" cy="29331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58E746-935C-4E7D-838E-94955A66FB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8045"/>
          <a:stretch/>
        </p:blipFill>
        <p:spPr>
          <a:xfrm>
            <a:off x="4869261" y="5112384"/>
            <a:ext cx="3435985" cy="797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166074-6A7F-4923-987C-52B5B4720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3286" y="1933327"/>
            <a:ext cx="2990836" cy="432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52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57FD7B-239E-4E09-B4B6-82E0561EB761}"/>
              </a:ext>
            </a:extLst>
          </p:cNvPr>
          <p:cNvSpPr/>
          <p:nvPr/>
        </p:nvSpPr>
        <p:spPr>
          <a:xfrm>
            <a:off x="1012074" y="2241262"/>
            <a:ext cx="1706188" cy="29468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0A45425-5577-4477-B052-A91FFEEEE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 dirty="0"/>
              <a:t>Source-space Analysis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334F4C-F7CA-4267-BD84-7FC5EF11D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31" y="2775672"/>
            <a:ext cx="3523861" cy="23449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619D31-CBFB-4C18-9E19-AF37EFE6D9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246" y="2278855"/>
            <a:ext cx="4115744" cy="3435240"/>
          </a:xfrm>
          <a:prstGeom prst="rect">
            <a:avLst/>
          </a:prstGeom>
        </p:spPr>
      </p:pic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29FD1D4B-A5E5-4A99-96D6-9CF2791C42B7}"/>
              </a:ext>
            </a:extLst>
          </p:cNvPr>
          <p:cNvSpPr/>
          <p:nvPr/>
        </p:nvSpPr>
        <p:spPr>
          <a:xfrm>
            <a:off x="5489171" y="2510052"/>
            <a:ext cx="1213658" cy="66423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6C5DA7DA-10BB-4BC6-8645-FAC9E951AD80}"/>
              </a:ext>
            </a:extLst>
          </p:cNvPr>
          <p:cNvSpPr/>
          <p:nvPr/>
        </p:nvSpPr>
        <p:spPr>
          <a:xfrm rot="10800000">
            <a:off x="5366390" y="4591989"/>
            <a:ext cx="1213658" cy="66423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16747D-75DD-47CF-9A87-824272CF451C}"/>
              </a:ext>
            </a:extLst>
          </p:cNvPr>
          <p:cNvSpPr txBox="1"/>
          <p:nvPr/>
        </p:nvSpPr>
        <p:spPr>
          <a:xfrm>
            <a:off x="5203767" y="2052667"/>
            <a:ext cx="2262479" cy="36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Forward Problem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911C6E-FA1D-4CD7-BF79-8A2F4C9BB7B5}"/>
              </a:ext>
            </a:extLst>
          </p:cNvPr>
          <p:cNvSpPr txBox="1"/>
          <p:nvPr/>
        </p:nvSpPr>
        <p:spPr>
          <a:xfrm>
            <a:off x="5260140" y="5437624"/>
            <a:ext cx="2262479" cy="36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Inverse Problem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4433C2-EB7D-4232-AE74-107AB32DAEC6}"/>
              </a:ext>
            </a:extLst>
          </p:cNvPr>
          <p:cNvSpPr txBox="1"/>
          <p:nvPr/>
        </p:nvSpPr>
        <p:spPr>
          <a:xfrm>
            <a:off x="1587021" y="5347167"/>
            <a:ext cx="2262480" cy="36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Cognitive Mechanism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5B73F1-3E02-4713-A00D-4AF43F6FEC07}"/>
              </a:ext>
            </a:extLst>
          </p:cNvPr>
          <p:cNvSpPr txBox="1"/>
          <p:nvPr/>
        </p:nvSpPr>
        <p:spPr>
          <a:xfrm>
            <a:off x="8933258" y="5804552"/>
            <a:ext cx="1535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Brain Activity</a:t>
            </a:r>
          </a:p>
        </p:txBody>
      </p:sp>
    </p:spTree>
    <p:extLst>
      <p:ext uri="{BB962C8B-B14F-4D97-AF65-F5344CB8AC3E}">
        <p14:creationId xmlns:p14="http://schemas.microsoft.com/office/powerpoint/2010/main" val="3082288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BEB59-0EF3-47EE-B893-408BA2FD0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Analogy (Forward Model)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592CAC-503E-42D6-B7AD-C95BFC313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486" y="1925354"/>
            <a:ext cx="6001028" cy="424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08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BEB59-0EF3-47EE-B893-408BA2FD0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Analogy (Inverse Model)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6CF6BF-BB39-49B8-96D4-12146D98E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52522" y="1962536"/>
            <a:ext cx="5486956" cy="359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78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3BD92-36AC-4D22-B1BC-3D3EE0DF3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Inverse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0125F-204D-4C22-8289-CF2149581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Also known as ill-posed problem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9FED00-4D8A-4A18-BD5E-6FC87B326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2354883"/>
            <a:ext cx="4115744" cy="343524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F4CD4E4-49AA-4C37-ACCF-1DA0A9FDC676}"/>
              </a:ext>
            </a:extLst>
          </p:cNvPr>
          <p:cNvGrpSpPr/>
          <p:nvPr/>
        </p:nvGrpSpPr>
        <p:grpSpPr>
          <a:xfrm>
            <a:off x="5590780" y="2740861"/>
            <a:ext cx="5126184" cy="1376278"/>
            <a:chOff x="5474402" y="3429000"/>
            <a:chExt cx="5126184" cy="1376278"/>
          </a:xfrm>
        </p:grpSpPr>
        <p:sp>
          <p:nvSpPr>
            <p:cNvPr id="6" name="Callout: Right Arrow 5">
              <a:extLst>
                <a:ext uri="{FF2B5EF4-FFF2-40B4-BE49-F238E27FC236}">
                  <a16:creationId xmlns:a16="http://schemas.microsoft.com/office/drawing/2014/main" id="{E79EE3D1-280E-4669-B44F-6147B629FC2A}"/>
                </a:ext>
              </a:extLst>
            </p:cNvPr>
            <p:cNvSpPr/>
            <p:nvPr/>
          </p:nvSpPr>
          <p:spPr>
            <a:xfrm rot="10800000">
              <a:off x="5474402" y="3429000"/>
              <a:ext cx="5126184" cy="1376278"/>
            </a:xfrm>
            <a:prstGeom prst="rightArrowCallout">
              <a:avLst>
                <a:gd name="adj1" fmla="val 10374"/>
                <a:gd name="adj2" fmla="val 11440"/>
                <a:gd name="adj3" fmla="val 19072"/>
                <a:gd name="adj4" fmla="val 82839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958A53-1B57-438A-B392-C7C7FA3BA665}"/>
                </a:ext>
              </a:extLst>
            </p:cNvPr>
            <p:cNvSpPr txBox="1"/>
            <p:nvPr/>
          </p:nvSpPr>
          <p:spPr>
            <a:xfrm>
              <a:off x="6682520" y="3604949"/>
              <a:ext cx="385710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/>
                <a:t>Too many </a:t>
              </a:r>
              <a:r>
                <a:rPr lang="en-GB" b="1" u="sng" dirty="0"/>
                <a:t>possible solutions </a:t>
              </a:r>
              <a:r>
                <a:rPr lang="en-GB" dirty="0"/>
                <a:t>to explain measured current distributions</a:t>
              </a:r>
            </a:p>
            <a:p>
              <a:pPr marL="342900" indent="-342900">
                <a:buFont typeface="+mj-lt"/>
                <a:buAutoNum type="arabicPeriod"/>
              </a:pPr>
              <a:endParaRPr lang="en-GB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E5FB1AA-85F0-485D-90DC-907A9650206D}"/>
              </a:ext>
            </a:extLst>
          </p:cNvPr>
          <p:cNvGrpSpPr/>
          <p:nvPr/>
        </p:nvGrpSpPr>
        <p:grpSpPr>
          <a:xfrm>
            <a:off x="6798898" y="5012266"/>
            <a:ext cx="3542135" cy="801594"/>
            <a:chOff x="5893266" y="4389120"/>
            <a:chExt cx="3542135" cy="80159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9D7D378-3247-4C9B-8042-F19BB65687F2}"/>
                </a:ext>
              </a:extLst>
            </p:cNvPr>
            <p:cNvSpPr/>
            <p:nvPr/>
          </p:nvSpPr>
          <p:spPr>
            <a:xfrm>
              <a:off x="6500553" y="4389120"/>
              <a:ext cx="2327563" cy="801594"/>
            </a:xfrm>
            <a:prstGeom prst="round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AC9997-9501-4CF3-9B0C-7342F8F10B01}"/>
                </a:ext>
              </a:extLst>
            </p:cNvPr>
            <p:cNvSpPr txBox="1"/>
            <p:nvPr/>
          </p:nvSpPr>
          <p:spPr>
            <a:xfrm>
              <a:off x="5893266" y="4605251"/>
              <a:ext cx="3542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Source-Space Analysis</a:t>
              </a:r>
            </a:p>
          </p:txBody>
        </p:sp>
      </p:grp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4711778C-218B-4531-B305-3858F04E8AD7}"/>
              </a:ext>
            </a:extLst>
          </p:cNvPr>
          <p:cNvSpPr/>
          <p:nvPr/>
        </p:nvSpPr>
        <p:spPr>
          <a:xfrm>
            <a:off x="8387085" y="4204333"/>
            <a:ext cx="365760" cy="684290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392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B9A11-B8C0-47AB-AEB4-A8B449FCF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Source-space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B71BD-9DC1-4AED-9262-3425F8E1A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52382"/>
            <a:ext cx="6317673" cy="481901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How to perform Source reconstruction/localization?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 Estimate the </a:t>
            </a:r>
            <a:r>
              <a:rPr lang="en-GB" b="1" u="sng" dirty="0"/>
              <a:t>current distribution </a:t>
            </a:r>
            <a:r>
              <a:rPr lang="en-GB" dirty="0"/>
              <a:t>across the cortex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 Input data to 3D image in MNI coordination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 Smooth and analyse by GLM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5" name="Group 22">
            <a:extLst>
              <a:ext uri="{FF2B5EF4-FFF2-40B4-BE49-F238E27FC236}">
                <a16:creationId xmlns:a16="http://schemas.microsoft.com/office/drawing/2014/main" id="{4EE697F3-EEA2-418C-AF52-51F81949DA89}"/>
              </a:ext>
            </a:extLst>
          </p:cNvPr>
          <p:cNvGrpSpPr>
            <a:grpSpLocks/>
          </p:cNvGrpSpPr>
          <p:nvPr/>
        </p:nvGrpSpPr>
        <p:grpSpPr bwMode="auto">
          <a:xfrm>
            <a:off x="8678488" y="1903072"/>
            <a:ext cx="2277687" cy="3633202"/>
            <a:chOff x="1567" y="1248"/>
            <a:chExt cx="1259" cy="2247"/>
          </a:xfrm>
        </p:grpSpPr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id="{36DF0A62-33A6-4661-A0F2-004A299D16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844"/>
            <a:stretch>
              <a:fillRect/>
            </a:stretch>
          </p:blipFill>
          <p:spPr bwMode="auto">
            <a:xfrm>
              <a:off x="1567" y="1475"/>
              <a:ext cx="1258" cy="1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" name="Text Box 8">
              <a:extLst>
                <a:ext uri="{FF2B5EF4-FFF2-40B4-BE49-F238E27FC236}">
                  <a16:creationId xmlns:a16="http://schemas.microsoft.com/office/drawing/2014/main" id="{F428D802-00C4-4E1C-A766-F91A92DE44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8" y="1248"/>
              <a:ext cx="351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algn="ctr"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1pPr>
              <a:lvl2pPr algn="ctr"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2pPr>
              <a:lvl3pPr algn="ctr"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3pPr>
              <a:lvl4pPr algn="ctr"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4pPr>
              <a:lvl5pPr algn="ctr"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5pPr>
              <a:lvl6pPr marL="25146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6pPr>
              <a:lvl7pPr marL="29718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7pPr>
              <a:lvl8pPr marL="34290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8pPr>
              <a:lvl9pPr marL="38862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EEG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B5FD65A-FDA8-48D3-A172-CA8FFD9F73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39"/>
            <a:stretch>
              <a:fillRect/>
            </a:stretch>
          </p:blipFill>
          <p:spPr bwMode="auto">
            <a:xfrm>
              <a:off x="1575" y="2409"/>
              <a:ext cx="1251" cy="1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9" name="Callout: Right Arrow 8">
            <a:extLst>
              <a:ext uri="{FF2B5EF4-FFF2-40B4-BE49-F238E27FC236}">
                <a16:creationId xmlns:a16="http://schemas.microsoft.com/office/drawing/2014/main" id="{A9301F04-623E-4324-A8E2-4DC6F881BF7C}"/>
              </a:ext>
            </a:extLst>
          </p:cNvPr>
          <p:cNvSpPr/>
          <p:nvPr/>
        </p:nvSpPr>
        <p:spPr>
          <a:xfrm>
            <a:off x="931026" y="2982859"/>
            <a:ext cx="7581208" cy="1911927"/>
          </a:xfrm>
          <a:prstGeom prst="rightArrowCallout">
            <a:avLst>
              <a:gd name="adj1" fmla="val 25000"/>
              <a:gd name="adj2" fmla="val 28478"/>
              <a:gd name="adj3" fmla="val 44130"/>
              <a:gd name="adj4" fmla="val 78063"/>
            </a:avLst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599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DB7AB-62B4-4D45-A029-C3191F185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Equivalent Current Dipole (ECD)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4708F-F18D-4E1B-90E1-E26828C70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Assume that there are a small number of dipoles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Estimate the magnitude and orientation of </a:t>
            </a:r>
            <a:r>
              <a:rPr lang="en-GB" b="1" u="sng" dirty="0">
                <a:solidFill>
                  <a:srgbClr val="C00000"/>
                </a:solidFill>
              </a:rPr>
              <a:t>dipole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468C32-D6C4-49D4-9F35-CB16A95088FA}"/>
              </a:ext>
            </a:extLst>
          </p:cNvPr>
          <p:cNvGrpSpPr/>
          <p:nvPr/>
        </p:nvGrpSpPr>
        <p:grpSpPr>
          <a:xfrm>
            <a:off x="6503323" y="2378696"/>
            <a:ext cx="5154384" cy="2806966"/>
            <a:chOff x="7129548" y="2426951"/>
            <a:chExt cx="3690852" cy="186205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62B4E85-9105-4DEA-9F25-0CE36C8367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7" t="6770" r="2290" b="2304"/>
            <a:stretch/>
          </p:blipFill>
          <p:spPr>
            <a:xfrm>
              <a:off x="7129548" y="2426951"/>
              <a:ext cx="3690852" cy="1862051"/>
            </a:xfrm>
            <a:prstGeom prst="rect">
              <a:avLst/>
            </a:prstGeom>
          </p:spPr>
        </p:pic>
        <p:sp>
          <p:nvSpPr>
            <p:cNvPr id="7" name="Arrow: Up 6">
              <a:extLst>
                <a:ext uri="{FF2B5EF4-FFF2-40B4-BE49-F238E27FC236}">
                  <a16:creationId xmlns:a16="http://schemas.microsoft.com/office/drawing/2014/main" id="{67FC5D28-2142-4679-AAD6-20134B9DCA94}"/>
                </a:ext>
              </a:extLst>
            </p:cNvPr>
            <p:cNvSpPr/>
            <p:nvPr/>
          </p:nvSpPr>
          <p:spPr>
            <a:xfrm>
              <a:off x="9126460" y="3059083"/>
              <a:ext cx="234142" cy="436417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2EA35E-6A15-400E-A0D2-1A175587CD81}"/>
                </a:ext>
              </a:extLst>
            </p:cNvPr>
            <p:cNvSpPr txBox="1"/>
            <p:nvPr/>
          </p:nvSpPr>
          <p:spPr>
            <a:xfrm>
              <a:off x="8941724" y="2732209"/>
              <a:ext cx="6036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rgbClr val="FF0000"/>
                  </a:solidFill>
                </a:rPr>
                <a:t>Dipole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64DFC9A-E12D-4D2C-BED9-068CD4C78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522413"/>
            <a:ext cx="4724400" cy="1447800"/>
          </a:xfrm>
          <a:prstGeom prst="rect">
            <a:avLst/>
          </a:prstGeom>
        </p:spPr>
      </p:pic>
      <p:sp>
        <p:nvSpPr>
          <p:cNvPr id="12" name="Arrow: Up 11">
            <a:extLst>
              <a:ext uri="{FF2B5EF4-FFF2-40B4-BE49-F238E27FC236}">
                <a16:creationId xmlns:a16="http://schemas.microsoft.com/office/drawing/2014/main" id="{76221AF1-8FA3-44B1-AD00-2CDCA872CDAE}"/>
              </a:ext>
            </a:extLst>
          </p:cNvPr>
          <p:cNvSpPr/>
          <p:nvPr/>
        </p:nvSpPr>
        <p:spPr>
          <a:xfrm>
            <a:off x="5727467" y="4587145"/>
            <a:ext cx="498763" cy="598517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5FE6D0-080C-479D-BE82-511B9107571B}"/>
              </a:ext>
            </a:extLst>
          </p:cNvPr>
          <p:cNvSpPr/>
          <p:nvPr/>
        </p:nvSpPr>
        <p:spPr>
          <a:xfrm>
            <a:off x="4926176" y="5098382"/>
            <a:ext cx="2101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177211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3D9CBB7-D946-4836-8547-CBE9003D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ECD to Distributed Dipoles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F518D2D-ED75-42C4-9CD9-7DE8E0751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6662" y="2028306"/>
            <a:ext cx="9210682" cy="406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35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1405A-3088-4220-8E01-C6C0BDA02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Dynamic Causal Modelling (DCM)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7BB54-691B-46A5-B787-FDBC36FD8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 A network model consisting of several sources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 Investigate the modulation of connections by task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 Very Useful model towards </a:t>
            </a:r>
            <a:r>
              <a:rPr lang="en-GB" b="1" u="sng" dirty="0"/>
              <a:t>inverse problem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B2362B-17B8-44BB-9E1E-2BEE889FF4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333"/>
          <a:stretch/>
        </p:blipFill>
        <p:spPr>
          <a:xfrm>
            <a:off x="7813964" y="1845734"/>
            <a:ext cx="3827412" cy="436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32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0158-D173-497C-92C5-1379BBD9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Review: What have we done with ERP?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5DB9C16-3151-4BFD-959B-96F73766B6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0991901"/>
              </p:ext>
            </p:extLst>
          </p:nvPr>
        </p:nvGraphicFramePr>
        <p:xfrm>
          <a:off x="304799" y="365125"/>
          <a:ext cx="11598443" cy="612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902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6C056-7D84-4197-8136-8D0128DF0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</a:t>
            </a:r>
          </a:p>
        </p:txBody>
      </p:sp>
      <p:sp>
        <p:nvSpPr>
          <p:cNvPr id="4" name="Shape 410">
            <a:extLst>
              <a:ext uri="{FF2B5EF4-FFF2-40B4-BE49-F238E27FC236}">
                <a16:creationId xmlns:a16="http://schemas.microsoft.com/office/drawing/2014/main" id="{F997CBFE-BED2-4042-84AB-37DA3EB222DD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813816">
              <a:spcBef>
                <a:spcPts val="800"/>
              </a:spcBef>
              <a:buFont typeface="Wingdings" panose="05000000000000000000" pitchFamily="2" charset="2"/>
              <a:buChar char="§"/>
              <a:defRPr sz="1800"/>
            </a:pPr>
            <a:r>
              <a:rPr lang="en-GB" sz="2492" dirty="0"/>
              <a:t> </a:t>
            </a:r>
            <a:r>
              <a:rPr lang="en-CA" sz="2400" dirty="0"/>
              <a:t> Litvak, V., </a:t>
            </a:r>
            <a:r>
              <a:rPr lang="en-CA" sz="2400" dirty="0" err="1"/>
              <a:t>Mattout</a:t>
            </a:r>
            <a:r>
              <a:rPr lang="en-CA" sz="2400" dirty="0"/>
              <a:t>, J., </a:t>
            </a:r>
            <a:r>
              <a:rPr lang="en-CA" sz="2400" dirty="0" err="1"/>
              <a:t>Kiebel</a:t>
            </a:r>
            <a:r>
              <a:rPr lang="en-CA" sz="2400" dirty="0"/>
              <a:t>, S., Phillips, C., Henson, R., </a:t>
            </a:r>
            <a:r>
              <a:rPr lang="en-CA" sz="2400" dirty="0" err="1"/>
              <a:t>Kilner</a:t>
            </a:r>
            <a:r>
              <a:rPr lang="en-CA" sz="2400" dirty="0"/>
              <a:t>, J., ... &amp; Penny, W. (2011). EEG and MEG data analysis in SPM8. </a:t>
            </a:r>
            <a:r>
              <a:rPr lang="en-CA" sz="2400" i="1" dirty="0"/>
              <a:t>Computational intelligence and neuroscience</a:t>
            </a:r>
            <a:r>
              <a:rPr lang="en-CA" sz="2400" dirty="0"/>
              <a:t>, </a:t>
            </a:r>
            <a:r>
              <a:rPr lang="en-CA" sz="2400" i="1" dirty="0"/>
              <a:t>2011</a:t>
            </a:r>
            <a:r>
              <a:rPr lang="en-CA" sz="2400" dirty="0"/>
              <a:t>.</a:t>
            </a:r>
          </a:p>
          <a:p>
            <a:pPr defTabSz="813816">
              <a:spcBef>
                <a:spcPts val="800"/>
              </a:spcBef>
              <a:buFont typeface="Wingdings" panose="05000000000000000000" pitchFamily="2" charset="2"/>
              <a:buChar char="§"/>
              <a:defRPr sz="1800"/>
            </a:pPr>
            <a:r>
              <a:rPr lang="en-GB" sz="2492" dirty="0"/>
              <a:t> </a:t>
            </a:r>
            <a:r>
              <a:rPr lang="en-CA" sz="2400" dirty="0" err="1"/>
              <a:t>MfD</a:t>
            </a:r>
            <a:r>
              <a:rPr lang="en-CA" sz="2400" dirty="0"/>
              <a:t> presentations from previous years</a:t>
            </a:r>
          </a:p>
          <a:p>
            <a:pPr defTabSz="813816">
              <a:spcBef>
                <a:spcPts val="800"/>
              </a:spcBef>
              <a:buFont typeface="Wingdings" panose="05000000000000000000" pitchFamily="2" charset="2"/>
              <a:buChar char="§"/>
              <a:defRPr sz="1800"/>
            </a:pPr>
            <a:r>
              <a:rPr lang="en-CA" sz="2400" dirty="0"/>
              <a:t> Online Video Course by Jason Taylor:</a:t>
            </a:r>
          </a:p>
          <a:p>
            <a:pPr lvl="1" defTabSz="813816">
              <a:spcBef>
                <a:spcPts val="800"/>
              </a:spcBef>
              <a:buFont typeface="Wingdings" panose="05000000000000000000" pitchFamily="2" charset="2"/>
              <a:buChar char="§"/>
              <a:defRPr sz="1800"/>
            </a:pPr>
            <a:r>
              <a:rPr lang="en-GB" sz="2292" dirty="0">
                <a:hlinkClick r:id="rId2"/>
              </a:rPr>
              <a:t>http://www.fil.ion.ucl.ac.uk/spm/course/video/#MEEG_Stats</a:t>
            </a:r>
            <a:endParaRPr lang="en-GB" sz="2292" dirty="0"/>
          </a:p>
          <a:p>
            <a:pPr defTabSz="813816">
              <a:spcBef>
                <a:spcPts val="800"/>
              </a:spcBef>
              <a:buFont typeface="Wingdings" panose="05000000000000000000" pitchFamily="2" charset="2"/>
              <a:buChar char="§"/>
              <a:defRPr sz="1800"/>
            </a:pPr>
            <a:r>
              <a:rPr lang="en-GB" sz="2492" dirty="0"/>
              <a:t> SPM manual: </a:t>
            </a:r>
            <a:r>
              <a:rPr lang="en-GB" sz="2292" dirty="0"/>
              <a:t>http://www.fil.ion.ucl.ac.uk/spm/data/face_rep/</a:t>
            </a:r>
          </a:p>
          <a:p>
            <a:pPr defTabSz="813816">
              <a:spcBef>
                <a:spcPts val="800"/>
              </a:spcBef>
              <a:buFont typeface="Wingdings" panose="05000000000000000000" pitchFamily="2" charset="2"/>
              <a:buChar char="§"/>
              <a:defRPr sz="1800"/>
            </a:pPr>
            <a:r>
              <a:rPr lang="en-GB" sz="2492" dirty="0"/>
              <a:t> Lecture Notes from PSYCGC11 Neuroimaging by Dr </a:t>
            </a:r>
            <a:r>
              <a:rPr lang="en-GB" sz="2492" dirty="0" err="1"/>
              <a:t>Leun</a:t>
            </a:r>
            <a:r>
              <a:rPr lang="en-GB" sz="2492" dirty="0"/>
              <a:t> </a:t>
            </a:r>
            <a:r>
              <a:rPr lang="en-GB" sz="2492" dirty="0" err="1"/>
              <a:t>Otten</a:t>
            </a:r>
            <a:endParaRPr lang="en-GB" sz="2492" dirty="0"/>
          </a:p>
          <a:p>
            <a:pPr defTabSz="813816">
              <a:spcBef>
                <a:spcPts val="800"/>
              </a:spcBef>
              <a:buFont typeface="Wingdings" panose="05000000000000000000" pitchFamily="2" charset="2"/>
              <a:buChar char="§"/>
              <a:defRPr sz="1800"/>
            </a:pPr>
            <a:r>
              <a:rPr lang="en-GB" sz="2492" dirty="0"/>
              <a:t> Professor Gareth Barnes’s advice</a:t>
            </a:r>
            <a:endParaRPr sz="2492" dirty="0"/>
          </a:p>
        </p:txBody>
      </p:sp>
    </p:spTree>
    <p:extLst>
      <p:ext uri="{BB962C8B-B14F-4D97-AF65-F5344CB8AC3E}">
        <p14:creationId xmlns:p14="http://schemas.microsoft.com/office/powerpoint/2010/main" val="2454994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>
            <a:extLst>
              <a:ext uri="{FF2B5EF4-FFF2-40B4-BE49-F238E27FC236}">
                <a16:creationId xmlns:a16="http://schemas.microsoft.com/office/drawing/2014/main" id="{A2CD40D5-CFAE-445A-89B3-FFB758FB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34" y="2842216"/>
            <a:ext cx="3762799" cy="287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17E222-A770-47ED-A0F2-12D180890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Statistical </a:t>
            </a:r>
            <a:r>
              <a:rPr lang="en-US" altLang="zh-TW" dirty="0"/>
              <a:t>Analysis in M/EEG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F08B6-FD9A-45BB-A6DF-123DCB67D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801197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Sensor-space Analysis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/>
          </a:p>
          <a:p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C4DEFE-57DA-4479-81F1-05B6AF5ACFF7}"/>
              </a:ext>
            </a:extLst>
          </p:cNvPr>
          <p:cNvSpPr txBox="1">
            <a:spLocks/>
          </p:cNvSpPr>
          <p:nvPr/>
        </p:nvSpPr>
        <p:spPr>
          <a:xfrm>
            <a:off x="6834446" y="1984556"/>
            <a:ext cx="5257800" cy="658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buFont typeface="+mj-lt"/>
              <a:buAutoNum type="arabicPeriod" startAt="2"/>
            </a:pPr>
            <a:r>
              <a:rPr lang="en-GB" dirty="0"/>
              <a:t>Source-space Analysis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/>
          </a:p>
          <a:p>
            <a:endParaRPr lang="en-GB" dirty="0"/>
          </a:p>
        </p:txBody>
      </p:sp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93B73926-077A-430A-8294-ECD8FAC3C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908" y="2968560"/>
            <a:ext cx="1714538" cy="2285479"/>
          </a:xfrm>
          <a:prstGeom prst="rect">
            <a:avLst/>
          </a:prstGeom>
        </p:spPr>
      </p:pic>
      <p:sp>
        <p:nvSpPr>
          <p:cNvPr id="18" name="Text Box 8">
            <a:extLst>
              <a:ext uri="{FF2B5EF4-FFF2-40B4-BE49-F238E27FC236}">
                <a16:creationId xmlns:a16="http://schemas.microsoft.com/office/drawing/2014/main" id="{483A6A75-6D04-424D-9E31-529B1F456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389" y="5783910"/>
            <a:ext cx="29860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algn="ct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algn="ct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algn="ct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algn="ct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algn="ct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l">
              <a:lnSpc>
                <a:spcPct val="100000"/>
              </a:lnSpc>
              <a:buClrTx/>
              <a:buFontTx/>
              <a:buNone/>
            </a:pPr>
            <a:r>
              <a:rPr lang="en-GB" altLang="en-US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Kilner</a:t>
            </a:r>
            <a:r>
              <a:rPr lang="en-GB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 et al., 2005, </a:t>
            </a:r>
            <a:r>
              <a:rPr lang="en-GB" altLang="en-US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Nsci</a:t>
            </a:r>
            <a:r>
              <a:rPr lang="en-GB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 Letters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367480B-9E0B-456B-879A-96664DF677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1" t="549" b="55053"/>
          <a:stretch/>
        </p:blipFill>
        <p:spPr>
          <a:xfrm>
            <a:off x="7229513" y="2968561"/>
            <a:ext cx="3639762" cy="228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29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3FA4C93D-12FC-4DB0-A117-DF74E23F8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463" y="1825624"/>
            <a:ext cx="2442294" cy="186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B9A11-B8C0-47AB-AEB4-A8B449FCF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Sensor-space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B71BD-9DC1-4AED-9262-3425F8E1A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901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GB" dirty="0"/>
              <a:t>Time-frequency space study	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Focus on frequency distribution over time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Single channel analysis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GB" dirty="0"/>
              <a:t>Sensor-time space study (3D Topography – time image)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2D Topographic projection across the scalp over time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All channels analysis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7E5C281-BC9F-43BF-BD3E-977569E95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764" y="3100043"/>
            <a:ext cx="1994525" cy="295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741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6E206-E04E-421B-BF1B-789E62703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Extra</a:t>
            </a:r>
            <a:r>
              <a:rPr lang="en-GB" dirty="0"/>
              <a:t>: Sensor-time Space on MEG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A10A1-C57A-486B-A84B-937401101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284" y="2128366"/>
            <a:ext cx="10058400" cy="402336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Usually, the positions of all sensors/electrodes should be adjusted by the head-size difference.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Problem: Fixed sensors position in MEG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Solution: Virtual Transformation to the position</a:t>
            </a:r>
          </a:p>
        </p:txBody>
      </p:sp>
    </p:spTree>
    <p:extLst>
      <p:ext uri="{BB962C8B-B14F-4D97-AF65-F5344CB8AC3E}">
        <p14:creationId xmlns:p14="http://schemas.microsoft.com/office/powerpoint/2010/main" val="1527200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8CD14-0840-40A4-A74E-C35CAF5CD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Multiple comparison problem</a:t>
            </a:r>
          </a:p>
        </p:txBody>
      </p:sp>
      <p:pic>
        <p:nvPicPr>
          <p:cNvPr id="8" name="image1.png">
            <a:extLst>
              <a:ext uri="{FF2B5EF4-FFF2-40B4-BE49-F238E27FC236}">
                <a16:creationId xmlns:a16="http://schemas.microsoft.com/office/drawing/2014/main" id="{1B7C6FD8-E3E9-46F4-A139-AF6574E6EE5A}"/>
              </a:ext>
            </a:extLst>
          </p:cNvPr>
          <p:cNvPicPr/>
          <p:nvPr/>
        </p:nvPicPr>
        <p:blipFill>
          <a:blip r:embed="rId2">
            <a:extLst/>
          </a:blip>
          <a:srcRect l="64848" t="22852" r="3513" b="11783"/>
          <a:stretch>
            <a:fillRect/>
          </a:stretch>
        </p:blipFill>
        <p:spPr>
          <a:xfrm>
            <a:off x="888075" y="1800887"/>
            <a:ext cx="3796327" cy="4483735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DBEF1A4E-3A50-480E-8FCA-5CB137B32767}"/>
              </a:ext>
            </a:extLst>
          </p:cNvPr>
          <p:cNvSpPr/>
          <p:nvPr/>
        </p:nvSpPr>
        <p:spPr>
          <a:xfrm>
            <a:off x="5874328" y="2087879"/>
            <a:ext cx="5349240" cy="3810000"/>
          </a:xfrm>
          <a:prstGeom prst="flowChartAlternateProcess">
            <a:avLst/>
          </a:prstGeom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sets of EEG data will be collected for a 30 minutes recording?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Number of electrodes? 10-256 sites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Time Window? Hundred milliseconds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Experimental Design? Event-related design</a:t>
            </a:r>
          </a:p>
          <a:p>
            <a:pPr algn="ctr"/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8397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56C30-E74A-4C49-97E2-C00B8CF74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Multiple comparison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01AD726-3917-48E5-B91F-ECDA609E52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Assume that the critical value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= 0.05, 5% false positive rate is considered in every statistical test, which is known as type I error.</a:t>
                </a:r>
              </a:p>
              <a:p>
                <a:endParaRPr lang="en-GB" dirty="0"/>
              </a:p>
              <a:p>
                <a:r>
                  <a:rPr lang="en-GB" dirty="0"/>
                  <a:t>However, after a large number of tests are performed,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FF0000"/>
                    </a:solidFill>
                  </a:rPr>
                  <a:t>   Type I errors </a:t>
                </a:r>
                <a:r>
                  <a:rPr lang="en-GB" dirty="0"/>
                  <a:t>will be accumulated </a:t>
                </a:r>
                <a:r>
                  <a:rPr lang="en-GB" dirty="0">
                    <a:sym typeface="Wingdings" panose="05000000000000000000" pitchFamily="2" charset="2"/>
                  </a:rPr>
                  <a:t> </a:t>
                </a:r>
                <a:r>
                  <a:rPr lang="en-GB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Multiple comparison problem</a:t>
                </a:r>
              </a:p>
              <a:p>
                <a:pPr marL="0" indent="0">
                  <a:buNone/>
                </a:pPr>
                <a:endParaRPr lang="en-GB" dirty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r>
                  <a:rPr lang="en-GB" dirty="0"/>
                  <a:t>Therefore, </a:t>
                </a:r>
                <a:r>
                  <a:rPr lang="en-GB" sz="3400" b="1" dirty="0"/>
                  <a:t>Random Field Theory </a:t>
                </a:r>
                <a:r>
                  <a:rPr lang="en-GB" dirty="0"/>
                  <a:t>is used in SPM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01AD726-3917-48E5-B91F-ECDA609E52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680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56C30-E74A-4C49-97E2-C00B8CF74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Topological Inference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2F2BB9-884D-4AE8-893C-0B134A4DA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211" y="1906585"/>
            <a:ext cx="10776284" cy="483184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Random Field Theory (RFT)</a:t>
            </a:r>
          </a:p>
          <a:p>
            <a:pPr marL="0" indent="0">
              <a:buNone/>
            </a:pPr>
            <a:r>
              <a:rPr lang="en-GB" dirty="0"/>
              <a:t>Step 1: Smoothing by the weighted average of all images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Step 2: Calculate Euler characteristic with setting up a height threshold</a:t>
            </a:r>
          </a:p>
          <a:p>
            <a:endParaRPr lang="en-GB" dirty="0"/>
          </a:p>
        </p:txBody>
      </p:sp>
      <p:pic>
        <p:nvPicPr>
          <p:cNvPr id="7" name="image19.png">
            <a:extLst>
              <a:ext uri="{FF2B5EF4-FFF2-40B4-BE49-F238E27FC236}">
                <a16:creationId xmlns:a16="http://schemas.microsoft.com/office/drawing/2014/main" id="{A8CA8342-325D-4149-8507-64ED744D7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211" y="4241547"/>
            <a:ext cx="2519363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image20.png">
            <a:extLst>
              <a:ext uri="{FF2B5EF4-FFF2-40B4-BE49-F238E27FC236}">
                <a16:creationId xmlns:a16="http://schemas.microsoft.com/office/drawing/2014/main" id="{570CDFBF-9436-4B95-8131-B0B49D9B9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265" y="4322509"/>
            <a:ext cx="22955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32E3236B-007D-438C-8B9B-6A252CAB9D73}"/>
              </a:ext>
            </a:extLst>
          </p:cNvPr>
          <p:cNvSpPr/>
          <p:nvPr/>
        </p:nvSpPr>
        <p:spPr>
          <a:xfrm>
            <a:off x="4235114" y="4909551"/>
            <a:ext cx="994611" cy="67376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B43794-7335-4173-A438-534867FB0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2417" y="1825624"/>
            <a:ext cx="2519363" cy="157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3785E4A7-7588-431C-A5B8-D5DE3DCE3DF8}"/>
              </a:ext>
            </a:extLst>
          </p:cNvPr>
          <p:cNvSpPr txBox="1"/>
          <p:nvPr/>
        </p:nvSpPr>
        <p:spPr>
          <a:xfrm>
            <a:off x="9046813" y="350479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Multi-dimensional convolution with Gaussian kernel</a:t>
            </a:r>
          </a:p>
        </p:txBody>
      </p:sp>
    </p:spTree>
    <p:extLst>
      <p:ext uri="{BB962C8B-B14F-4D97-AF65-F5344CB8AC3E}">
        <p14:creationId xmlns:p14="http://schemas.microsoft.com/office/powerpoint/2010/main" val="2180238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06508-A7FB-4737-90DA-98999DFBD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Sensor-space Analysis in SPM (I)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1F97B-F814-4509-9B38-46D229345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344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         Convert to 3D scalp x time Image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         (</a:t>
            </a:r>
            <a:r>
              <a:rPr lang="en-GB" dirty="0" err="1">
                <a:solidFill>
                  <a:schemeClr val="tx1"/>
                </a:solidFill>
              </a:rPr>
              <a:t>NifTI</a:t>
            </a:r>
            <a:r>
              <a:rPr lang="en-GB" dirty="0">
                <a:solidFill>
                  <a:schemeClr val="tx1"/>
                </a:solidFill>
              </a:rPr>
              <a:t> files)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7193A-2824-41C8-A863-DC19BB12E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202" y="1690688"/>
            <a:ext cx="3795453" cy="444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0519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1246</TotalTime>
  <Words>686</Words>
  <Application>Microsoft Office PowerPoint</Application>
  <PresentationFormat>Widescreen</PresentationFormat>
  <Paragraphs>153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新細明體</vt:lpstr>
      <vt:lpstr>Arial</vt:lpstr>
      <vt:lpstr>Calibri</vt:lpstr>
      <vt:lpstr>Calibri Light</vt:lpstr>
      <vt:lpstr>Cambria Math</vt:lpstr>
      <vt:lpstr>Lucida Sans Unicode</vt:lpstr>
      <vt:lpstr>Verdana</vt:lpstr>
      <vt:lpstr>Wingdings</vt:lpstr>
      <vt:lpstr>Retrospect</vt:lpstr>
      <vt:lpstr>M/EEG Statistical Analysis &amp; Source Localization 2017-2018</vt:lpstr>
      <vt:lpstr>Review: What have we done with ERP?</vt:lpstr>
      <vt:lpstr>Statistical Analysis in M/EEG</vt:lpstr>
      <vt:lpstr>Sensor-space Analysis</vt:lpstr>
      <vt:lpstr>Extra: Sensor-time Space on MEG</vt:lpstr>
      <vt:lpstr>Multiple comparison problem</vt:lpstr>
      <vt:lpstr>Multiple comparison problem</vt:lpstr>
      <vt:lpstr>Topological Inference</vt:lpstr>
      <vt:lpstr>Sensor-space Analysis in SPM (I)</vt:lpstr>
      <vt:lpstr>Sensor-space Analysis in SPM (II)</vt:lpstr>
      <vt:lpstr>Sensor-space Analysis in SPM (III)</vt:lpstr>
      <vt:lpstr>Source-space Analysis</vt:lpstr>
      <vt:lpstr>Analogy (Forward Model)</vt:lpstr>
      <vt:lpstr>Analogy (Inverse Model)</vt:lpstr>
      <vt:lpstr>Inverse Problem</vt:lpstr>
      <vt:lpstr>Source-space Analysis</vt:lpstr>
      <vt:lpstr>Equivalent Current Dipole (ECD)</vt:lpstr>
      <vt:lpstr>From ECD to Distributed Dipoles</vt:lpstr>
      <vt:lpstr>Dynamic Causal Modelling (DCM)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M/EEG Statistical Analysis &amp; Source Localization</dc:title>
  <dc:creator>Chiu, Hon</dc:creator>
  <cp:lastModifiedBy>Chiu, Hon</cp:lastModifiedBy>
  <cp:revision>138</cp:revision>
  <dcterms:created xsi:type="dcterms:W3CDTF">2018-01-25T22:43:41Z</dcterms:created>
  <dcterms:modified xsi:type="dcterms:W3CDTF">2018-02-06T15:17:31Z</dcterms:modified>
</cp:coreProperties>
</file>